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1"/>
  </p:notesMasterIdLst>
  <p:handoutMasterIdLst>
    <p:handoutMasterId r:id="rId52"/>
  </p:handoutMasterIdLst>
  <p:sldIdLst>
    <p:sldId id="547" r:id="rId2"/>
    <p:sldId id="570" r:id="rId3"/>
    <p:sldId id="551" r:id="rId4"/>
    <p:sldId id="484" r:id="rId5"/>
    <p:sldId id="549" r:id="rId6"/>
    <p:sldId id="566" r:id="rId7"/>
    <p:sldId id="579" r:id="rId8"/>
    <p:sldId id="569" r:id="rId9"/>
    <p:sldId id="557" r:id="rId10"/>
    <p:sldId id="563" r:id="rId11"/>
    <p:sldId id="599" r:id="rId12"/>
    <p:sldId id="591" r:id="rId13"/>
    <p:sldId id="600" r:id="rId14"/>
    <p:sldId id="586" r:id="rId15"/>
    <p:sldId id="571" r:id="rId16"/>
    <p:sldId id="587" r:id="rId17"/>
    <p:sldId id="601" r:id="rId18"/>
    <p:sldId id="588" r:id="rId19"/>
    <p:sldId id="602" r:id="rId20"/>
    <p:sldId id="589" r:id="rId21"/>
    <p:sldId id="603" r:id="rId22"/>
    <p:sldId id="590" r:id="rId23"/>
    <p:sldId id="560" r:id="rId24"/>
    <p:sldId id="576" r:id="rId25"/>
    <p:sldId id="577" r:id="rId26"/>
    <p:sldId id="597" r:id="rId27"/>
    <p:sldId id="580" r:id="rId28"/>
    <p:sldId id="583" r:id="rId29"/>
    <p:sldId id="584" r:id="rId30"/>
    <p:sldId id="585" r:id="rId31"/>
    <p:sldId id="582" r:id="rId32"/>
    <p:sldId id="581" r:id="rId33"/>
    <p:sldId id="598" r:id="rId34"/>
    <p:sldId id="578" r:id="rId35"/>
    <p:sldId id="545" r:id="rId36"/>
    <p:sldId id="592" r:id="rId37"/>
    <p:sldId id="555" r:id="rId38"/>
    <p:sldId id="554" r:id="rId39"/>
    <p:sldId id="595" r:id="rId40"/>
    <p:sldId id="596" r:id="rId41"/>
    <p:sldId id="546" r:id="rId42"/>
    <p:sldId id="594" r:id="rId43"/>
    <p:sldId id="556" r:id="rId44"/>
    <p:sldId id="593" r:id="rId45"/>
    <p:sldId id="298" r:id="rId46"/>
    <p:sldId id="561" r:id="rId47"/>
    <p:sldId id="567" r:id="rId48"/>
    <p:sldId id="562" r:id="rId49"/>
    <p:sldId id="559" r:id="rId50"/>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47"/>
            <p14:sldId id="570"/>
            <p14:sldId id="551"/>
            <p14:sldId id="484"/>
            <p14:sldId id="549"/>
            <p14:sldId id="566"/>
            <p14:sldId id="579"/>
            <p14:sldId id="569"/>
            <p14:sldId id="557"/>
            <p14:sldId id="563"/>
            <p14:sldId id="599"/>
            <p14:sldId id="591"/>
            <p14:sldId id="600"/>
            <p14:sldId id="586"/>
            <p14:sldId id="571"/>
            <p14:sldId id="587"/>
            <p14:sldId id="601"/>
            <p14:sldId id="588"/>
            <p14:sldId id="602"/>
            <p14:sldId id="589"/>
            <p14:sldId id="603"/>
            <p14:sldId id="590"/>
            <p14:sldId id="560"/>
            <p14:sldId id="576"/>
            <p14:sldId id="577"/>
            <p14:sldId id="597"/>
            <p14:sldId id="580"/>
            <p14:sldId id="583"/>
            <p14:sldId id="584"/>
            <p14:sldId id="585"/>
            <p14:sldId id="582"/>
            <p14:sldId id="581"/>
            <p14:sldId id="598"/>
            <p14:sldId id="578"/>
            <p14:sldId id="545"/>
            <p14:sldId id="592"/>
            <p14:sldId id="555"/>
            <p14:sldId id="554"/>
            <p14:sldId id="595"/>
            <p14:sldId id="596"/>
            <p14:sldId id="546"/>
            <p14:sldId id="594"/>
            <p14:sldId id="556"/>
            <p14:sldId id="593"/>
            <p14:sldId id="298"/>
            <p14:sldId id="561"/>
            <p14:sldId id="567"/>
            <p14:sldId id="562"/>
            <p14:sldId id="55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00"/>
    <a:srgbClr val="800080"/>
    <a:srgbClr val="0000FF"/>
    <a:srgbClr val="FF0000"/>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28" autoAdjust="0"/>
    <p:restoredTop sz="97161" autoAdjust="0"/>
  </p:normalViewPr>
  <p:slideViewPr>
    <p:cSldViewPr>
      <p:cViewPr varScale="1">
        <p:scale>
          <a:sx n="138" d="100"/>
          <a:sy n="138" d="100"/>
        </p:scale>
        <p:origin x="200" y="3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8/7/24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a:t>
            </a:fld>
            <a:endParaRPr lang="en-US"/>
          </a:p>
        </p:txBody>
      </p:sp>
    </p:spTree>
    <p:extLst>
      <p:ext uri="{BB962C8B-B14F-4D97-AF65-F5344CB8AC3E}">
        <p14:creationId xmlns:p14="http://schemas.microsoft.com/office/powerpoint/2010/main" val="3826122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34104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1</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71118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999030981"/>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12</a:t>
            </a:fld>
            <a:endParaRPr lang="en-US"/>
          </a:p>
        </p:txBody>
      </p:sp>
    </p:spTree>
    <p:extLst>
      <p:ext uri="{BB962C8B-B14F-4D97-AF65-F5344CB8AC3E}">
        <p14:creationId xmlns:p14="http://schemas.microsoft.com/office/powerpoint/2010/main" val="3479641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14</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13905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22</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23</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451025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0CD99-6782-9A32-BC7B-A5B5E9E2CC2B}"/>
              </a:ext>
            </a:extLst>
          </p:cNvPr>
          <p:cNvSpPr>
            <a:spLocks noGrp="1"/>
          </p:cNvSpPr>
          <p:nvPr>
            <p:ph type="title"/>
          </p:nvPr>
        </p:nvSpPr>
        <p:spPr/>
        <p:txBody>
          <a:bodyPr/>
          <a:lstStyle/>
          <a:p>
            <a:r>
              <a:rPr lang="en-CH" dirty="0"/>
              <a:t>Numpy content draft</a:t>
            </a:r>
          </a:p>
        </p:txBody>
      </p:sp>
      <p:sp>
        <p:nvSpPr>
          <p:cNvPr id="6" name="Content Placeholder 5">
            <a:extLst>
              <a:ext uri="{FF2B5EF4-FFF2-40B4-BE49-F238E27FC236}">
                <a16:creationId xmlns:a16="http://schemas.microsoft.com/office/drawing/2014/main" id="{5DBC20B7-9C04-69D2-1A90-EAD397E5291F}"/>
              </a:ext>
            </a:extLst>
          </p:cNvPr>
          <p:cNvSpPr>
            <a:spLocks noGrp="1"/>
          </p:cNvSpPr>
          <p:nvPr>
            <p:ph idx="1"/>
          </p:nvPr>
        </p:nvSpPr>
        <p:spPr/>
        <p:txBody>
          <a:bodyPr>
            <a:normAutofit fontScale="92500" lnSpcReduction="20000"/>
          </a:bodyPr>
          <a:lstStyle/>
          <a:p>
            <a:r>
              <a:rPr lang="en-CH" dirty="0"/>
              <a:t>What is an array? continuous block in memory, metadata to interpret it</a:t>
            </a:r>
          </a:p>
          <a:p>
            <a:r>
              <a:rPr lang="en-CH" dirty="0"/>
              <a:t>1. memory efficiency</a:t>
            </a:r>
          </a:p>
          <a:p>
            <a:pPr lvl="1"/>
            <a:r>
              <a:rPr lang="en-CH" dirty="0">
                <a:highlight>
                  <a:srgbClr val="FFFF00"/>
                </a:highlight>
              </a:rPr>
              <a:t>show metadata: dtype, shape, stride</a:t>
            </a:r>
          </a:p>
          <a:p>
            <a:pPr lvl="1"/>
            <a:r>
              <a:rPr lang="en-CH" dirty="0">
                <a:highlight>
                  <a:srgbClr val="FFFF00"/>
                </a:highlight>
              </a:rPr>
              <a:t>this explains view vs copy</a:t>
            </a:r>
          </a:p>
          <a:p>
            <a:pPr lvl="1"/>
            <a:r>
              <a:rPr lang="en-CH" dirty="0">
                <a:highlight>
                  <a:srgbClr val="FFFF00"/>
                </a:highlight>
              </a:rPr>
              <a:t>questions: is this a view or a copy?</a:t>
            </a:r>
          </a:p>
          <a:p>
            <a:pPr lvl="1"/>
            <a:r>
              <a:rPr lang="en-CH" dirty="0"/>
              <a:t>explain broadcasting in this view</a:t>
            </a:r>
          </a:p>
          <a:p>
            <a:r>
              <a:rPr lang="en-CH" dirty="0"/>
              <a:t>2. speed efficiency with C-level loops: it requires using vectorized operations! or Cython</a:t>
            </a:r>
          </a:p>
          <a:p>
            <a:pPr lvl="1"/>
            <a:r>
              <a:rPr lang="en-CH" dirty="0"/>
              <a:t>explain why</a:t>
            </a:r>
          </a:p>
          <a:p>
            <a:pPr lvl="1"/>
            <a:r>
              <a:rPr lang="en-CH" dirty="0"/>
              <a:t>vectorizing exercise</a:t>
            </a:r>
          </a:p>
          <a:p>
            <a:r>
              <a:rPr lang="en-CH" dirty="0"/>
              <a:t>3. memory + speed: C-order / F-order</a:t>
            </a:r>
          </a:p>
          <a:p>
            <a:r>
              <a:rPr lang="en-CH" dirty="0"/>
              <a:t>4. beyond memory (briefly, optional): memmap (keep large array data on disk) and HFD-5 (block-order, example from geophysics project), blosc (compressed data)</a:t>
            </a:r>
          </a:p>
        </p:txBody>
      </p:sp>
      <p:sp>
        <p:nvSpPr>
          <p:cNvPr id="3" name="Date Placeholder 2">
            <a:extLst>
              <a:ext uri="{FF2B5EF4-FFF2-40B4-BE49-F238E27FC236}">
                <a16:creationId xmlns:a16="http://schemas.microsoft.com/office/drawing/2014/main" id="{FFF031F3-9CD0-71BF-F287-ADFAD1F99034}"/>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2AE072B-84A1-6F5A-32AF-05583FC41427}"/>
              </a:ext>
            </a:extLst>
          </p:cNvPr>
          <p:cNvSpPr>
            <a:spLocks noGrp="1"/>
          </p:cNvSpPr>
          <p:nvPr>
            <p:ph type="ftr" sz="quarter" idx="11"/>
          </p:nvPr>
        </p:nvSpPr>
        <p:spPr/>
        <p:txBody>
          <a:bodyPr/>
          <a:lstStyle/>
          <a:p>
            <a:r>
              <a:rPr lang="en-US" dirty="0"/>
              <a:t>Data, v1.0</a:t>
            </a:r>
          </a:p>
        </p:txBody>
      </p:sp>
      <p:sp>
        <p:nvSpPr>
          <p:cNvPr id="5" name="Slide Number Placeholder 4">
            <a:extLst>
              <a:ext uri="{FF2B5EF4-FFF2-40B4-BE49-F238E27FC236}">
                <a16:creationId xmlns:a16="http://schemas.microsoft.com/office/drawing/2014/main" id="{39941931-3A96-70B8-B219-A2AD4967D36A}"/>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7" name="TextBox 6">
            <a:extLst>
              <a:ext uri="{FF2B5EF4-FFF2-40B4-BE49-F238E27FC236}">
                <a16:creationId xmlns:a16="http://schemas.microsoft.com/office/drawing/2014/main" id="{6AA0E189-B9CE-83FD-E7EF-DEC3180D4E17}"/>
              </a:ext>
            </a:extLst>
          </p:cNvPr>
          <p:cNvSpPr txBox="1"/>
          <p:nvPr/>
        </p:nvSpPr>
        <p:spPr>
          <a:xfrm>
            <a:off x="6023992" y="2276872"/>
            <a:ext cx="1800200" cy="646331"/>
          </a:xfrm>
          <a:prstGeom prst="rect">
            <a:avLst/>
          </a:prstGeom>
          <a:solidFill>
            <a:srgbClr val="FFFF00"/>
          </a:solidFill>
        </p:spPr>
        <p:txBody>
          <a:bodyPr wrap="square" rtlCol="0">
            <a:spAutoFit/>
          </a:bodyPr>
          <a:lstStyle/>
          <a:p>
            <a:r>
              <a:rPr lang="en-CH" dirty="0"/>
              <a:t>COORDINATE WITH TIZIANO</a:t>
            </a:r>
          </a:p>
        </p:txBody>
      </p:sp>
      <p:sp>
        <p:nvSpPr>
          <p:cNvPr id="8" name="TextBox 7">
            <a:extLst>
              <a:ext uri="{FF2B5EF4-FFF2-40B4-BE49-F238E27FC236}">
                <a16:creationId xmlns:a16="http://schemas.microsoft.com/office/drawing/2014/main" id="{40DD3FA1-527C-55DA-2220-82ED12D89A3F}"/>
              </a:ext>
            </a:extLst>
          </p:cNvPr>
          <p:cNvSpPr txBox="1"/>
          <p:nvPr/>
        </p:nvSpPr>
        <p:spPr>
          <a:xfrm>
            <a:off x="4295800" y="3652614"/>
            <a:ext cx="3024336" cy="923330"/>
          </a:xfrm>
          <a:prstGeom prst="rect">
            <a:avLst/>
          </a:prstGeom>
          <a:solidFill>
            <a:srgbClr val="FFFF00"/>
          </a:solidFill>
        </p:spPr>
        <p:txBody>
          <a:bodyPr wrap="square" rtlCol="0">
            <a:spAutoFit/>
          </a:bodyPr>
          <a:lstStyle/>
          <a:p>
            <a:r>
              <a:rPr lang="en-CH" dirty="0"/>
              <a:t>ask: 2D array, double for-loop vs  vectorized, does it change the complexity class?</a:t>
            </a:r>
          </a:p>
        </p:txBody>
      </p:sp>
      <p:sp>
        <p:nvSpPr>
          <p:cNvPr id="9" name="TextBox 8">
            <a:extLst>
              <a:ext uri="{FF2B5EF4-FFF2-40B4-BE49-F238E27FC236}">
                <a16:creationId xmlns:a16="http://schemas.microsoft.com/office/drawing/2014/main" id="{76E30809-E24D-E0CD-1090-C783F7EB47AF}"/>
              </a:ext>
            </a:extLst>
          </p:cNvPr>
          <p:cNvSpPr txBox="1"/>
          <p:nvPr/>
        </p:nvSpPr>
        <p:spPr>
          <a:xfrm>
            <a:off x="7968208" y="4293096"/>
            <a:ext cx="3122240" cy="923330"/>
          </a:xfrm>
          <a:prstGeom prst="rect">
            <a:avLst/>
          </a:prstGeom>
          <a:solidFill>
            <a:srgbClr val="FFFF00"/>
          </a:solidFill>
        </p:spPr>
        <p:txBody>
          <a:bodyPr wrap="square" rtlCol="0">
            <a:spAutoFit/>
          </a:bodyPr>
          <a:lstStyle/>
          <a:p>
            <a:r>
              <a:rPr lang="en-CH" dirty="0"/>
              <a:t>COORDINATE WITH TIZIANO: memory pages, how does he talk about it</a:t>
            </a:r>
          </a:p>
        </p:txBody>
      </p:sp>
    </p:spTree>
    <p:extLst>
      <p:ext uri="{BB962C8B-B14F-4D97-AF65-F5344CB8AC3E}">
        <p14:creationId xmlns:p14="http://schemas.microsoft.com/office/powerpoint/2010/main" val="39571373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26</a:t>
            </a:fld>
            <a:endParaRPr lang="en-US"/>
          </a:p>
        </p:txBody>
      </p:sp>
      <p:pic>
        <p:nvPicPr>
          <p:cNvPr id="7" name="Picture 6">
            <a:extLst>
              <a:ext uri="{FF2B5EF4-FFF2-40B4-BE49-F238E27FC236}">
                <a16:creationId xmlns:a16="http://schemas.microsoft.com/office/drawing/2014/main" id="{DB4BF566-6C44-BC22-8961-198A36DBD88D}"/>
              </a:ext>
            </a:extLst>
          </p:cNvPr>
          <p:cNvPicPr>
            <a:picLocks noChangeAspect="1"/>
          </p:cNvPicPr>
          <p:nvPr/>
        </p:nvPicPr>
        <p:blipFill>
          <a:blip r:embed="rId2"/>
          <a:stretch>
            <a:fillRect/>
          </a:stretch>
        </p:blipFill>
        <p:spPr>
          <a:xfrm>
            <a:off x="2209800" y="1254044"/>
            <a:ext cx="7772400" cy="4349911"/>
          </a:xfrm>
          <a:prstGeom prst="rect">
            <a:avLst/>
          </a:prstGeom>
        </p:spPr>
      </p:pic>
    </p:spTree>
    <p:extLst>
      <p:ext uri="{BB962C8B-B14F-4D97-AF65-F5344CB8AC3E}">
        <p14:creationId xmlns:p14="http://schemas.microsoft.com/office/powerpoint/2010/main" val="2138694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the array</a:t>
            </a:r>
          </a:p>
          <a:p>
            <a:r>
              <a:rPr lang="en-CH" dirty="0"/>
              <a:t>Questions to class:</a:t>
            </a:r>
          </a:p>
          <a:p>
            <a:pPr lvl="1"/>
            <a:r>
              <a:rPr lang="en-CH" dirty="0"/>
              <a:t>What is an array?</a:t>
            </a:r>
          </a:p>
          <a:p>
            <a:pPr lvl="1"/>
            <a:r>
              <a:rPr lang="en-CH" dirty="0"/>
              <a:t>What are the strong features of an array? Why is it better of a list-of-lists?</a:t>
            </a:r>
          </a:p>
          <a:p>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2339484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1BE2-5971-E380-F313-0B62D201956A}"/>
              </a:ext>
            </a:extLst>
          </p:cNvPr>
          <p:cNvSpPr>
            <a:spLocks noGrp="1"/>
          </p:cNvSpPr>
          <p:nvPr>
            <p:ph type="title"/>
          </p:nvPr>
        </p:nvSpPr>
        <p:spPr/>
        <p:txBody>
          <a:bodyPr>
            <a:normAutofit/>
          </a:bodyPr>
          <a:lstStyle/>
          <a:p>
            <a:r>
              <a:rPr lang="en-CH" dirty="0"/>
              <a:t>Array: an N-dim grid of homogenous data</a:t>
            </a:r>
          </a:p>
        </p:txBody>
      </p:sp>
      <p:sp>
        <p:nvSpPr>
          <p:cNvPr id="3" name="Content Placeholder 2">
            <a:extLst>
              <a:ext uri="{FF2B5EF4-FFF2-40B4-BE49-F238E27FC236}">
                <a16:creationId xmlns:a16="http://schemas.microsoft.com/office/drawing/2014/main" id="{C21DEE82-29C4-2D1D-3208-A9B3DFFAEEE4}"/>
              </a:ext>
            </a:extLst>
          </p:cNvPr>
          <p:cNvSpPr>
            <a:spLocks noGrp="1"/>
          </p:cNvSpPr>
          <p:nvPr>
            <p:ph idx="1"/>
          </p:nvPr>
        </p:nvSpPr>
        <p:spPr/>
        <p:txBody>
          <a:bodyPr/>
          <a:lstStyle/>
          <a:p>
            <a:r>
              <a:rPr lang="en-CH" dirty="0"/>
              <a:t>An array is a regular, N-dimensional grid of data of the same type, typically numerical data</a:t>
            </a:r>
          </a:p>
        </p:txBody>
      </p:sp>
      <p:sp>
        <p:nvSpPr>
          <p:cNvPr id="4" name="Date Placeholder 3">
            <a:extLst>
              <a:ext uri="{FF2B5EF4-FFF2-40B4-BE49-F238E27FC236}">
                <a16:creationId xmlns:a16="http://schemas.microsoft.com/office/drawing/2014/main" id="{FEE20EBD-46EF-243E-70C1-AE24853AA96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65E8151-413E-94DB-A08D-08B15D23D22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77F1AE8-F137-1F3C-33D4-81551212405C}"/>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31853942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1: Memory organization</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1312117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3</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34172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2: Fast vectorized operations</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r>
              <a:rPr lang="en-CH" dirty="0"/>
              <a:t>Related to memory: the data is of a C numerical type, and the layout is regular in memory. A C loop can jump from one memory location to the next by moving by “strides” bytes and accumulating the results</a:t>
            </a:r>
          </a:p>
          <a:p>
            <a:r>
              <a:rPr lang="en-CH" dirty="0"/>
              <a:t>Compare that to what happens when you do a Python for loop (need illustration)</a:t>
            </a:r>
          </a:p>
          <a:p>
            <a:pPr lvl="1"/>
            <a:r>
              <a:rPr lang="en-CH" dirty="0"/>
              <a:t>x.sum()</a:t>
            </a:r>
          </a:p>
          <a:p>
            <a:pPr lvl="1"/>
            <a:r>
              <a:rPr lang="en-CH" dirty="0"/>
              <a:t>vs</a:t>
            </a:r>
          </a:p>
          <a:p>
            <a:pPr lvl="1"/>
            <a:r>
              <a:rPr lang="en-CH" dirty="0"/>
              <a:t>result = 0</a:t>
            </a:r>
          </a:p>
          <a:p>
            <a:pPr lvl="1"/>
            <a:r>
              <a:rPr lang="en-CH" dirty="0"/>
              <a:t>for </a:t>
            </a:r>
            <a:r>
              <a:rPr lang="en-US" dirty="0"/>
              <a:t>j in range(</a:t>
            </a:r>
            <a:r>
              <a:rPr lang="en-US" dirty="0" err="1"/>
              <a:t>x.shape</a:t>
            </a:r>
            <a:r>
              <a:rPr lang="en-US" dirty="0"/>
              <a:t>[0]):</a:t>
            </a:r>
            <a:br>
              <a:rPr lang="en-US" dirty="0"/>
            </a:br>
            <a:r>
              <a:rPr lang="en-US" dirty="0"/>
              <a:t>	result += x[j]</a:t>
            </a:r>
          </a:p>
          <a:p>
            <a:r>
              <a:rPr lang="en-US" dirty="0"/>
              <a:t>Fast in the sense of absolute speed, the Big-O efficiency is the same</a:t>
            </a:r>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2012148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2728-0F91-4944-4F55-2B5B0CC1F150}"/>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6BE8DE6A-F8F8-DBF0-B1BB-7495A0AB71B5}"/>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1240D47D-2A47-8E0D-4C45-820F913110F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3171D2D-2F38-E289-269A-6F5CC10BD24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BA5EC44-3067-881A-E7D3-5FB904244FBA}"/>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extLst>
      <p:ext uri="{BB962C8B-B14F-4D97-AF65-F5344CB8AC3E}">
        <p14:creationId xmlns:p14="http://schemas.microsoft.com/office/powerpoint/2010/main" val="1583544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610069-F3B8-965D-BC9A-1B0E87F9D09C}"/>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DA661AD2-D206-17BF-A8B7-E7CDD9EC9E5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6E71439-8049-3C9D-96D6-2DCEBEC067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BDC0A1D-9C21-17F1-AD22-7B4FC217263D}"/>
              </a:ext>
            </a:extLst>
          </p:cNvPr>
          <p:cNvSpPr>
            <a:spLocks noGrp="1"/>
          </p:cNvSpPr>
          <p:nvPr>
            <p:ph type="sldNum" sz="quarter" idx="12"/>
          </p:nvPr>
        </p:nvSpPr>
        <p:spPr/>
        <p:txBody>
          <a:bodyPr/>
          <a:lstStyle/>
          <a:p>
            <a:fld id="{EF79ADEA-B933-47CC-A4E9-04E6298B917C}" type="slidenum">
              <a:rPr lang="en-US" smtClean="0"/>
              <a:pPr/>
              <a:t>32</a:t>
            </a:fld>
            <a:endParaRPr lang="en-US"/>
          </a:p>
        </p:txBody>
      </p:sp>
      <p:pic>
        <p:nvPicPr>
          <p:cNvPr id="1026" name="Picture 2">
            <a:extLst>
              <a:ext uri="{FF2B5EF4-FFF2-40B4-BE49-F238E27FC236}">
                <a16:creationId xmlns:a16="http://schemas.microsoft.com/office/drawing/2014/main" id="{60FCCA40-211A-5F6D-98EC-760CC78CB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9018" y="1988840"/>
            <a:ext cx="6202982" cy="41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794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lstStyle/>
          <a:p>
            <a:endParaRPr lang="en-CH"/>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33</a:t>
            </a:fld>
            <a:endParaRPr lang="en-US"/>
          </a:p>
        </p:txBody>
      </p:sp>
    </p:spTree>
    <p:extLst>
      <p:ext uri="{BB962C8B-B14F-4D97-AF65-F5344CB8AC3E}">
        <p14:creationId xmlns:p14="http://schemas.microsoft.com/office/powerpoint/2010/main" val="24202348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TABULAR DATA</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3216034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BD88-0138-CEA6-3D56-693285B2A712}"/>
              </a:ext>
            </a:extLst>
          </p:cNvPr>
          <p:cNvSpPr>
            <a:spLocks noGrp="1"/>
          </p:cNvSpPr>
          <p:nvPr>
            <p:ph type="title"/>
          </p:nvPr>
        </p:nvSpPr>
        <p:spPr/>
        <p:txBody>
          <a:bodyPr/>
          <a:lstStyle/>
          <a:p>
            <a:r>
              <a:rPr lang="en-CH" dirty="0"/>
              <a:t>Tabular data</a:t>
            </a:r>
          </a:p>
        </p:txBody>
      </p:sp>
      <p:sp>
        <p:nvSpPr>
          <p:cNvPr id="3" name="Content Placeholder 2">
            <a:extLst>
              <a:ext uri="{FF2B5EF4-FFF2-40B4-BE49-F238E27FC236}">
                <a16:creationId xmlns:a16="http://schemas.microsoft.com/office/drawing/2014/main" id="{2F33755B-69BD-C3D8-CB14-9C2D0909178D}"/>
              </a:ext>
            </a:extLst>
          </p:cNvPr>
          <p:cNvSpPr>
            <a:spLocks noGrp="1"/>
          </p:cNvSpPr>
          <p:nvPr>
            <p:ph idx="1"/>
          </p:nvPr>
        </p:nvSpPr>
        <p:spPr/>
        <p:txBody>
          <a:bodyPr>
            <a:normAutofit fontScale="85000" lnSpcReduction="20000"/>
          </a:bodyPr>
          <a:lstStyle/>
          <a:p>
            <a:r>
              <a:rPr lang="en-CH" dirty="0"/>
              <a:t>A very common type of data is tabular data</a:t>
            </a:r>
          </a:p>
          <a:p>
            <a:pPr lvl="1"/>
            <a:r>
              <a:rPr lang="en-CH" dirty="0"/>
              <a:t>the most common data format on the planet! think about Excel</a:t>
            </a:r>
          </a:p>
          <a:p>
            <a:pPr lvl="1"/>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r>
              <a:rPr lang="en-CH" dirty="0"/>
              <a:t>What is it? columns have different types, rows can have an index</a:t>
            </a:r>
          </a:p>
          <a:p>
            <a:r>
              <a:rPr lang="en-CH" dirty="0"/>
              <a:t>Q: What structure can hold tabular data well?</a:t>
            </a:r>
          </a:p>
          <a:p>
            <a:pPr lvl="1"/>
            <a:r>
              <a:rPr lang="en-CH" dirty="0"/>
              <a:t>database-like storage</a:t>
            </a:r>
          </a:p>
          <a:p>
            <a:pPr lvl="1"/>
            <a:r>
              <a:rPr lang="en-CH" dirty="0"/>
              <a:t>it depends on the usage, most databases optimize retrieving by index (explain tree-index)</a:t>
            </a:r>
          </a:p>
          <a:p>
            <a:pPr lvl="1"/>
            <a:r>
              <a:rPr lang="en-CH" dirty="0"/>
              <a:t>other databases are column-based, they store every column independently, operations on columns (e.g. the mean of a column) is more efficient</a:t>
            </a:r>
          </a:p>
          <a:p>
            <a:pPr marL="457200" lvl="1" indent="0">
              <a:buNone/>
            </a:pPr>
            <a:endParaRPr lang="en-CH" dirty="0"/>
          </a:p>
          <a:p>
            <a:pPr lvl="1"/>
            <a:endParaRPr lang="en-CH" dirty="0"/>
          </a:p>
        </p:txBody>
      </p:sp>
      <p:sp>
        <p:nvSpPr>
          <p:cNvPr id="4" name="Date Placeholder 3">
            <a:extLst>
              <a:ext uri="{FF2B5EF4-FFF2-40B4-BE49-F238E27FC236}">
                <a16:creationId xmlns:a16="http://schemas.microsoft.com/office/drawing/2014/main" id="{6CDA1D48-1F53-C12B-699E-F3D7182B4B6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A9C245B-2119-E20E-B44B-AE2F1E4585C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2DFC39F-DBA8-54F0-D44F-E3EA509DE60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29697105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5B04C-E530-223F-12B1-4ECDD393B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46B482-6A74-3C09-C2EC-3B65EBD1B641}"/>
              </a:ext>
            </a:extLst>
          </p:cNvPr>
          <p:cNvSpPr>
            <a:spLocks noGrp="1"/>
          </p:cNvSpPr>
          <p:nvPr>
            <p:ph type="title"/>
          </p:nvPr>
        </p:nvSpPr>
        <p:spPr/>
        <p:txBody>
          <a:bodyPr>
            <a:normAutofit fontScale="90000"/>
          </a:bodyPr>
          <a:lstStyle/>
          <a:p>
            <a:r>
              <a:rPr lang="en-CH" dirty="0"/>
              <a:t>Tabular data, the most common data format on the planet!</a:t>
            </a:r>
          </a:p>
        </p:txBody>
      </p:sp>
      <p:sp>
        <p:nvSpPr>
          <p:cNvPr id="3" name="Content Placeholder 2">
            <a:extLst>
              <a:ext uri="{FF2B5EF4-FFF2-40B4-BE49-F238E27FC236}">
                <a16:creationId xmlns:a16="http://schemas.microsoft.com/office/drawing/2014/main" id="{2598875D-FB82-9D70-28F6-377A5FA9A187}"/>
              </a:ext>
            </a:extLst>
          </p:cNvPr>
          <p:cNvSpPr>
            <a:spLocks noGrp="1"/>
          </p:cNvSpPr>
          <p:nvPr>
            <p:ph idx="1"/>
          </p:nvPr>
        </p:nvSpPr>
        <p:spPr>
          <a:xfrm>
            <a:off x="838200" y="1700808"/>
            <a:ext cx="4609728" cy="4476155"/>
          </a:xfrm>
        </p:spPr>
        <p:txBody>
          <a:bodyPr>
            <a:normAutofit/>
          </a:bodyPr>
          <a:lstStyle/>
          <a:p>
            <a:r>
              <a:rPr lang="en-US" dirty="0">
                <a:solidFill>
                  <a:srgbClr val="1F2328"/>
                </a:solidFill>
                <a:latin typeface="-apple-system"/>
              </a:rPr>
              <a:t>This </a:t>
            </a:r>
            <a:r>
              <a:rPr lang="en-US" b="0" i="0" dirty="0">
                <a:solidFill>
                  <a:srgbClr val="1F2328"/>
                </a:solidFill>
                <a:effectLst/>
                <a:latin typeface="-apple-system"/>
              </a:rPr>
              <a:t>part apply to pandas, </a:t>
            </a:r>
            <a:r>
              <a:rPr lang="en-US" b="0" i="0" dirty="0" err="1">
                <a:solidFill>
                  <a:srgbClr val="1F2328"/>
                </a:solidFill>
                <a:effectLst/>
                <a:latin typeface="-apple-system"/>
              </a:rPr>
              <a:t>dask</a:t>
            </a:r>
            <a:r>
              <a:rPr lang="en-US" b="0" i="0" dirty="0">
                <a:solidFill>
                  <a:srgbClr val="1F2328"/>
                </a:solidFill>
                <a:effectLst/>
                <a:latin typeface="-apple-system"/>
              </a:rPr>
              <a:t>, spark, SQL databases, … </a:t>
            </a:r>
            <a:endParaRPr lang="en-US" dirty="0">
              <a:solidFill>
                <a:srgbClr val="1F2328"/>
              </a:solidFill>
              <a:latin typeface="-apple-system"/>
            </a:endParaRPr>
          </a:p>
          <a:p>
            <a:r>
              <a:rPr lang="en-US" b="0" i="0" dirty="0">
                <a:solidFill>
                  <a:srgbClr val="1F2328"/>
                </a:solidFill>
                <a:effectLst/>
                <a:latin typeface="-apple-system"/>
              </a:rPr>
              <a:t>They all share the same basic concepts and operations</a:t>
            </a:r>
            <a:endParaRPr lang="en-CH" dirty="0"/>
          </a:p>
          <a:p>
            <a:pPr lvl="1"/>
            <a:endParaRPr lang="en-CH" dirty="0"/>
          </a:p>
        </p:txBody>
      </p:sp>
      <p:sp>
        <p:nvSpPr>
          <p:cNvPr id="4" name="Date Placeholder 3">
            <a:extLst>
              <a:ext uri="{FF2B5EF4-FFF2-40B4-BE49-F238E27FC236}">
                <a16:creationId xmlns:a16="http://schemas.microsoft.com/office/drawing/2014/main" id="{7EDF0FF8-1712-7992-9E82-059F20D4EB8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F1908542-E0C7-81F8-4CDE-22D7DDAF2DF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079BE13-749B-D9FA-7415-D5F6E8D4A054}"/>
              </a:ext>
            </a:extLst>
          </p:cNvPr>
          <p:cNvSpPr>
            <a:spLocks noGrp="1"/>
          </p:cNvSpPr>
          <p:nvPr>
            <p:ph type="sldNum" sz="quarter" idx="12"/>
          </p:nvPr>
        </p:nvSpPr>
        <p:spPr/>
        <p:txBody>
          <a:bodyPr/>
          <a:lstStyle/>
          <a:p>
            <a:fld id="{EF79ADEA-B933-47CC-A4E9-04E6298B917C}" type="slidenum">
              <a:rPr lang="en-US" smtClean="0"/>
              <a:pPr/>
              <a:t>36</a:t>
            </a:fld>
            <a:endParaRPr lang="en-US"/>
          </a:p>
        </p:txBody>
      </p:sp>
      <p:sp>
        <p:nvSpPr>
          <p:cNvPr id="9" name="TextBox 8">
            <a:extLst>
              <a:ext uri="{FF2B5EF4-FFF2-40B4-BE49-F238E27FC236}">
                <a16:creationId xmlns:a16="http://schemas.microsoft.com/office/drawing/2014/main" id="{184FA835-6635-7682-40A2-46E991640A9C}"/>
              </a:ext>
            </a:extLst>
          </p:cNvPr>
          <p:cNvSpPr txBox="1"/>
          <p:nvPr/>
        </p:nvSpPr>
        <p:spPr>
          <a:xfrm>
            <a:off x="7248128" y="6250402"/>
            <a:ext cx="4562872" cy="430887"/>
          </a:xfrm>
          <a:prstGeom prst="rect">
            <a:avLst/>
          </a:prstGeom>
          <a:noFill/>
        </p:spPr>
        <p:txBody>
          <a:bodyPr wrap="square">
            <a:spAutoFit/>
          </a:bodyPr>
          <a:lstStyle/>
          <a:p>
            <a:r>
              <a:rPr lang="en-CH" sz="1100" dirty="0">
                <a:solidFill>
                  <a:schemeClr val="bg1">
                    <a:lumMod val="65000"/>
                  </a:schemeClr>
                </a:solidFill>
              </a:rPr>
              <a:t>https://techcommunity.microsoft.com/t5/excel-blog/guinness-world-records-the-largest-collection-of-spreadsheet/ba-p/216592</a:t>
            </a:r>
          </a:p>
        </p:txBody>
      </p:sp>
      <p:grpSp>
        <p:nvGrpSpPr>
          <p:cNvPr id="12" name="Group 11">
            <a:extLst>
              <a:ext uri="{FF2B5EF4-FFF2-40B4-BE49-F238E27FC236}">
                <a16:creationId xmlns:a16="http://schemas.microsoft.com/office/drawing/2014/main" id="{F1B3C3EF-7EB0-4094-C110-29771EB4A3C5}"/>
              </a:ext>
            </a:extLst>
          </p:cNvPr>
          <p:cNvGrpSpPr/>
          <p:nvPr/>
        </p:nvGrpSpPr>
        <p:grpSpPr>
          <a:xfrm>
            <a:off x="5711050" y="1374708"/>
            <a:ext cx="6277864" cy="4311759"/>
            <a:chOff x="2922036" y="1484784"/>
            <a:chExt cx="6277864" cy="4311759"/>
          </a:xfrm>
        </p:grpSpPr>
        <p:pic>
          <p:nvPicPr>
            <p:cNvPr id="7" name="Picture 6">
              <a:extLst>
                <a:ext uri="{FF2B5EF4-FFF2-40B4-BE49-F238E27FC236}">
                  <a16:creationId xmlns:a16="http://schemas.microsoft.com/office/drawing/2014/main" id="{3DBEDA01-A366-06EE-1C40-A58DBA4F49CA}"/>
                </a:ext>
              </a:extLst>
            </p:cNvPr>
            <p:cNvPicPr>
              <a:picLocks noChangeAspect="1"/>
            </p:cNvPicPr>
            <p:nvPr/>
          </p:nvPicPr>
          <p:blipFill>
            <a:blip r:embed="rId2"/>
            <a:stretch>
              <a:fillRect/>
            </a:stretch>
          </p:blipFill>
          <p:spPr>
            <a:xfrm>
              <a:off x="2927648" y="1484784"/>
              <a:ext cx="6103216" cy="4284937"/>
            </a:xfrm>
            <a:prstGeom prst="rect">
              <a:avLst/>
            </a:prstGeom>
          </p:spPr>
        </p:pic>
        <p:sp>
          <p:nvSpPr>
            <p:cNvPr id="8" name="TextBox 7">
              <a:extLst>
                <a:ext uri="{FF2B5EF4-FFF2-40B4-BE49-F238E27FC236}">
                  <a16:creationId xmlns:a16="http://schemas.microsoft.com/office/drawing/2014/main" id="{21C28487-53AD-5C8C-BC0C-ADB4A9CB0683}"/>
                </a:ext>
              </a:extLst>
            </p:cNvPr>
            <p:cNvSpPr txBox="1"/>
            <p:nvPr/>
          </p:nvSpPr>
          <p:spPr>
            <a:xfrm>
              <a:off x="2922036" y="5273323"/>
              <a:ext cx="6277864" cy="523220"/>
            </a:xfrm>
            <a:prstGeom prst="rect">
              <a:avLst/>
            </a:prstGeom>
            <a:noFill/>
          </p:spPr>
          <p:txBody>
            <a:bodyPr wrap="square" rtlCol="0">
              <a:spAutoFit/>
            </a:bodyPr>
            <a:lstStyle/>
            <a:p>
              <a:r>
                <a:rPr lang="en-CH" sz="1400" i="1" dirty="0">
                  <a:solidFill>
                    <a:schemeClr val="bg1"/>
                  </a:solidFill>
                </a:rPr>
                <a:t>Ariel </a:t>
              </a:r>
              <a:r>
                <a:rPr lang="en-US" sz="1400" b="0" i="1" dirty="0" err="1">
                  <a:solidFill>
                    <a:schemeClr val="bg1"/>
                  </a:solidFill>
                  <a:effectLst/>
                  <a:latin typeface="SegoeUI"/>
                </a:rPr>
                <a:t>Fischman</a:t>
              </a:r>
              <a:r>
                <a:rPr lang="en-US" sz="1400" b="0" i="1" dirty="0">
                  <a:solidFill>
                    <a:schemeClr val="bg1"/>
                  </a:solidFill>
                  <a:effectLst/>
                  <a:latin typeface="SegoeUI"/>
                </a:rPr>
                <a:t> holds the Guinness World Record for owning th</a:t>
              </a:r>
              <a:r>
                <a:rPr lang="en-US" sz="1400" i="1" dirty="0">
                  <a:solidFill>
                    <a:schemeClr val="bg1"/>
                  </a:solidFill>
                  <a:latin typeface="SegoeUI"/>
                </a:rPr>
                <a:t>e most spreadsheet software (over 500!)</a:t>
              </a:r>
              <a:endParaRPr lang="en-CH" sz="1400" i="1" dirty="0">
                <a:solidFill>
                  <a:schemeClr val="bg1"/>
                </a:solidFill>
              </a:endParaRPr>
            </a:p>
          </p:txBody>
        </p:sp>
        <p:sp>
          <p:nvSpPr>
            <p:cNvPr id="11" name="TextBox 10">
              <a:extLst>
                <a:ext uri="{FF2B5EF4-FFF2-40B4-BE49-F238E27FC236}">
                  <a16:creationId xmlns:a16="http://schemas.microsoft.com/office/drawing/2014/main" id="{5C672615-B3BB-2603-CBFC-276524C5FF0B}"/>
                </a:ext>
              </a:extLst>
            </p:cNvPr>
            <p:cNvSpPr txBox="1"/>
            <p:nvPr/>
          </p:nvSpPr>
          <p:spPr>
            <a:xfrm>
              <a:off x="2934864" y="1515751"/>
              <a:ext cx="6096000" cy="523220"/>
            </a:xfrm>
            <a:prstGeom prst="rect">
              <a:avLst/>
            </a:prstGeom>
            <a:noFill/>
          </p:spPr>
          <p:txBody>
            <a:bodyPr wrap="square">
              <a:spAutoFit/>
            </a:bodyPr>
            <a:lstStyle/>
            <a:p>
              <a:r>
                <a:rPr lang="en-CH" sz="2800" b="1" dirty="0">
                  <a:solidFill>
                    <a:schemeClr val="bg1"/>
                  </a:solidFill>
                </a:rPr>
                <a:t>Excel and SQL databases rule the world!</a:t>
              </a:r>
            </a:p>
          </p:txBody>
        </p:sp>
      </p:grpSp>
      <p:sp>
        <p:nvSpPr>
          <p:cNvPr id="14" name="TextBox 13">
            <a:extLst>
              <a:ext uri="{FF2B5EF4-FFF2-40B4-BE49-F238E27FC236}">
                <a16:creationId xmlns:a16="http://schemas.microsoft.com/office/drawing/2014/main" id="{2458B8C1-7C8E-113C-F569-AEB1E71FABC4}"/>
              </a:ext>
            </a:extLst>
          </p:cNvPr>
          <p:cNvSpPr txBox="1"/>
          <p:nvPr/>
        </p:nvSpPr>
        <p:spPr>
          <a:xfrm>
            <a:off x="203086" y="4219397"/>
            <a:ext cx="6096000" cy="3139321"/>
          </a:xfrm>
          <a:prstGeom prst="rect">
            <a:avLst/>
          </a:prstGeom>
          <a:solidFill>
            <a:srgbClr val="FFFF00"/>
          </a:solidFill>
        </p:spPr>
        <p:txBody>
          <a:bodyPr wrap="square">
            <a:spAutoFit/>
          </a:bodyPr>
          <a:lstStyle/>
          <a:p>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p:txBody>
      </p:sp>
    </p:spTree>
    <p:extLst>
      <p:ext uri="{BB962C8B-B14F-4D97-AF65-F5344CB8AC3E}">
        <p14:creationId xmlns:p14="http://schemas.microsoft.com/office/powerpoint/2010/main" val="19731824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2A90-04B3-D71F-867D-D677C7388BEC}"/>
              </a:ext>
            </a:extLst>
          </p:cNvPr>
          <p:cNvSpPr>
            <a:spLocks noGrp="1"/>
          </p:cNvSpPr>
          <p:nvPr>
            <p:ph type="title"/>
          </p:nvPr>
        </p:nvSpPr>
        <p:spPr/>
        <p:txBody>
          <a:bodyPr/>
          <a:lstStyle/>
          <a:p>
            <a:r>
              <a:rPr lang="en-CH" dirty="0"/>
              <a:t>What is tabular data?</a:t>
            </a:r>
          </a:p>
        </p:txBody>
      </p:sp>
      <p:sp>
        <p:nvSpPr>
          <p:cNvPr id="4" name="Date Placeholder 3">
            <a:extLst>
              <a:ext uri="{FF2B5EF4-FFF2-40B4-BE49-F238E27FC236}">
                <a16:creationId xmlns:a16="http://schemas.microsoft.com/office/drawing/2014/main" id="{83D9F3BD-3101-017C-244D-12B41B37E2B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AB7752A6-80D5-61C4-355E-5CD77DEBFCD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9BE0324-D3CF-CFDE-41A9-2FB96442CEE6}"/>
              </a:ext>
            </a:extLst>
          </p:cNvPr>
          <p:cNvSpPr>
            <a:spLocks noGrp="1"/>
          </p:cNvSpPr>
          <p:nvPr>
            <p:ph type="sldNum" sz="quarter" idx="12"/>
          </p:nvPr>
        </p:nvSpPr>
        <p:spPr/>
        <p:txBody>
          <a:bodyPr/>
          <a:lstStyle/>
          <a:p>
            <a:fld id="{EF79ADEA-B933-47CC-A4E9-04E6298B917C}" type="slidenum">
              <a:rPr lang="en-US" smtClean="0"/>
              <a:pPr/>
              <a:t>37</a:t>
            </a:fld>
            <a:endParaRPr lang="en-US"/>
          </a:p>
        </p:txBody>
      </p:sp>
      <p:graphicFrame>
        <p:nvGraphicFramePr>
          <p:cNvPr id="7" name="Table 6">
            <a:extLst>
              <a:ext uri="{FF2B5EF4-FFF2-40B4-BE49-F238E27FC236}">
                <a16:creationId xmlns:a16="http://schemas.microsoft.com/office/drawing/2014/main" id="{CF3F90A0-AA2D-4FBC-CB65-66C6442C09E8}"/>
              </a:ext>
            </a:extLst>
          </p:cNvPr>
          <p:cNvGraphicFramePr>
            <a:graphicFrameLocks noGrp="1"/>
          </p:cNvGraphicFramePr>
          <p:nvPr>
            <p:extLst>
              <p:ext uri="{D42A27DB-BD31-4B8C-83A1-F6EECF244321}">
                <p14:modId xmlns:p14="http://schemas.microsoft.com/office/powerpoint/2010/main" val="641095877"/>
              </p:ext>
            </p:extLst>
          </p:nvPr>
        </p:nvGraphicFramePr>
        <p:xfrm>
          <a:off x="1706382" y="1526917"/>
          <a:ext cx="8528495" cy="148336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Date (index)</a:t>
                      </a:r>
                    </a:p>
                  </a:txBody>
                  <a:tcPr/>
                </a:tc>
                <a:tc>
                  <a:txBody>
                    <a:bodyPr/>
                    <a:lstStyle/>
                    <a:p>
                      <a:r>
                        <a:rPr lang="en-CH" dirty="0"/>
                        <a:t>Wind speed</a:t>
                      </a:r>
                    </a:p>
                  </a:txBody>
                  <a:tcPr/>
                </a:tc>
                <a:tc>
                  <a:txBody>
                    <a:bodyPr/>
                    <a:lstStyle/>
                    <a:p>
                      <a:r>
                        <a:rPr lang="en-CH" dirty="0"/>
                        <a:t>Wind direction</a:t>
                      </a:r>
                    </a:p>
                  </a:txBody>
                  <a:tcPr/>
                </a:tc>
                <a:tc>
                  <a:txBody>
                    <a:bodyPr/>
                    <a:lstStyle/>
                    <a:p>
                      <a:r>
                        <a:rPr lang="en-CH" dirty="0"/>
                        <a:t>Rain fall (mm)</a:t>
                      </a:r>
                    </a:p>
                  </a:txBody>
                  <a:tcPr/>
                </a:tc>
                <a:tc>
                  <a:txBody>
                    <a:bodyPr/>
                    <a:lstStyle/>
                    <a:p>
                      <a:r>
                        <a:rPr lang="en-CH" dirty="0"/>
                        <a:t>Hours of sun</a:t>
                      </a:r>
                    </a:p>
                  </a:txBody>
                  <a:tcPr/>
                </a:tc>
                <a:extLst>
                  <a:ext uri="{0D108BD9-81ED-4DB2-BD59-A6C34878D82A}">
                    <a16:rowId xmlns:a16="http://schemas.microsoft.com/office/drawing/2014/main" val="2870368738"/>
                  </a:ext>
                </a:extLst>
              </a:tr>
              <a:tr h="370840">
                <a:tc>
                  <a:txBody>
                    <a:bodyPr/>
                    <a:lstStyle/>
                    <a:p>
                      <a:r>
                        <a:rPr lang="en-CH" dirty="0"/>
                        <a:t>7.3.2024</a:t>
                      </a:r>
                    </a:p>
                  </a:txBody>
                  <a:tcPr/>
                </a:tc>
                <a:tc>
                  <a:txBody>
                    <a:bodyPr/>
                    <a:lstStyle/>
                    <a:p>
                      <a:r>
                        <a:rPr lang="en-CH" dirty="0"/>
                        <a:t>7.1</a:t>
                      </a:r>
                    </a:p>
                  </a:txBody>
                  <a:tcPr/>
                </a:tc>
                <a:tc>
                  <a:txBody>
                    <a:bodyPr/>
                    <a:lstStyle/>
                    <a:p>
                      <a:r>
                        <a:rPr lang="en-CH" dirty="0"/>
                        <a:t>N</a:t>
                      </a:r>
                    </a:p>
                  </a:txBody>
                  <a:tcPr/>
                </a:tc>
                <a:tc>
                  <a:txBody>
                    <a:bodyPr/>
                    <a:lstStyle/>
                    <a:p>
                      <a:r>
                        <a:rPr lang="en-CH" dirty="0"/>
                        <a:t>0.0</a:t>
                      </a:r>
                    </a:p>
                  </a:txBody>
                  <a:tcPr/>
                </a:tc>
                <a:tc>
                  <a:txBody>
                    <a:bodyPr/>
                    <a:lstStyle/>
                    <a:p>
                      <a:r>
                        <a:rPr lang="en-CH" dirty="0"/>
                        <a:t>10</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8.3.2024</a:t>
                      </a:r>
                    </a:p>
                  </a:txBody>
                  <a:tcPr/>
                </a:tc>
                <a:tc>
                  <a:txBody>
                    <a:bodyPr/>
                    <a:lstStyle/>
                    <a:p>
                      <a:r>
                        <a:rPr lang="en-CH" dirty="0"/>
                        <a:t>0.3</a:t>
                      </a:r>
                    </a:p>
                  </a:txBody>
                  <a:tcPr/>
                </a:tc>
                <a:tc>
                  <a:txBody>
                    <a:bodyPr/>
                    <a:lstStyle/>
                    <a:p>
                      <a:r>
                        <a:rPr lang="en-CH" dirty="0"/>
                        <a:t>NW</a:t>
                      </a:r>
                    </a:p>
                  </a:txBody>
                  <a:tcPr/>
                </a:tc>
                <a:tc>
                  <a:txBody>
                    <a:bodyPr/>
                    <a:lstStyle/>
                    <a:p>
                      <a:r>
                        <a:rPr lang="en-CH" dirty="0"/>
                        <a:t>2.1</a:t>
                      </a:r>
                    </a:p>
                  </a:txBody>
                  <a:tcPr/>
                </a:tc>
                <a:tc>
                  <a:txBody>
                    <a:bodyPr/>
                    <a:lstStyle/>
                    <a:p>
                      <a:r>
                        <a:rPr lang="en-CH" dirty="0"/>
                        <a:t>2</a:t>
                      </a:r>
                    </a:p>
                  </a:txBody>
                  <a:tcPr/>
                </a:tc>
                <a:extLst>
                  <a:ext uri="{0D108BD9-81ED-4DB2-BD59-A6C34878D82A}">
                    <a16:rowId xmlns:a16="http://schemas.microsoft.com/office/drawing/2014/main" val="3427425730"/>
                  </a:ext>
                </a:extLst>
              </a:tr>
              <a:tr h="370840">
                <a:tc>
                  <a:txBody>
                    <a:bodyPr/>
                    <a:lstStyle/>
                    <a:p>
                      <a:r>
                        <a:rPr lang="en-CH" dirty="0"/>
                        <a:t>9.3.2024</a:t>
                      </a:r>
                    </a:p>
                  </a:txBody>
                  <a:tcPr/>
                </a:tc>
                <a:tc>
                  <a:txBody>
                    <a:bodyPr/>
                    <a:lstStyle/>
                    <a:p>
                      <a:r>
                        <a:rPr lang="en-CH" dirty="0"/>
                        <a:t>1.1</a:t>
                      </a:r>
                    </a:p>
                  </a:txBody>
                  <a:tcPr/>
                </a:tc>
                <a:tc>
                  <a:txBody>
                    <a:bodyPr/>
                    <a:lstStyle/>
                    <a:p>
                      <a:r>
                        <a:rPr lang="en-CH" dirty="0"/>
                        <a:t>SE</a:t>
                      </a:r>
                    </a:p>
                  </a:txBody>
                  <a:tcPr/>
                </a:tc>
                <a:tc>
                  <a:txBody>
                    <a:bodyPr/>
                    <a:lstStyle/>
                    <a:p>
                      <a:r>
                        <a:rPr lang="en-CH" dirty="0"/>
                        <a:t>0.3</a:t>
                      </a:r>
                    </a:p>
                  </a:txBody>
                  <a:tcPr/>
                </a:tc>
                <a:tc>
                  <a:txBody>
                    <a:bodyPr/>
                    <a:lstStyle/>
                    <a:p>
                      <a:r>
                        <a:rPr lang="en-CH" dirty="0"/>
                        <a:t>5</a:t>
                      </a:r>
                    </a:p>
                  </a:txBody>
                  <a:tcPr/>
                </a:tc>
                <a:extLst>
                  <a:ext uri="{0D108BD9-81ED-4DB2-BD59-A6C34878D82A}">
                    <a16:rowId xmlns:a16="http://schemas.microsoft.com/office/drawing/2014/main" val="819247753"/>
                  </a:ext>
                </a:extLst>
              </a:tr>
            </a:tbl>
          </a:graphicData>
        </a:graphic>
      </p:graphicFrame>
      <p:sp>
        <p:nvSpPr>
          <p:cNvPr id="9" name="TextBox 8">
            <a:extLst>
              <a:ext uri="{FF2B5EF4-FFF2-40B4-BE49-F238E27FC236}">
                <a16:creationId xmlns:a16="http://schemas.microsoft.com/office/drawing/2014/main" id="{B0407D4C-8EB3-C2BE-4C51-48499F8D83AC}"/>
              </a:ext>
            </a:extLst>
          </p:cNvPr>
          <p:cNvSpPr txBox="1"/>
          <p:nvPr/>
        </p:nvSpPr>
        <p:spPr>
          <a:xfrm>
            <a:off x="8760296" y="692696"/>
            <a:ext cx="2976822" cy="923330"/>
          </a:xfrm>
          <a:prstGeom prst="rect">
            <a:avLst/>
          </a:prstGeom>
          <a:solidFill>
            <a:srgbClr val="FFFF00"/>
          </a:solidFill>
        </p:spPr>
        <p:txBody>
          <a:bodyPr wrap="square">
            <a:spAutoFit/>
          </a:bodyPr>
          <a:lstStyle/>
          <a:p>
            <a:r>
              <a:rPr lang="en-CH" dirty="0"/>
              <a:t>What is it? columns have different types, rows can have an index</a:t>
            </a:r>
          </a:p>
        </p:txBody>
      </p:sp>
      <p:graphicFrame>
        <p:nvGraphicFramePr>
          <p:cNvPr id="3" name="Table 2">
            <a:extLst>
              <a:ext uri="{FF2B5EF4-FFF2-40B4-BE49-F238E27FC236}">
                <a16:creationId xmlns:a16="http://schemas.microsoft.com/office/drawing/2014/main" id="{9FCA5CA5-1C06-B805-69B6-E4806D23A16C}"/>
              </a:ext>
            </a:extLst>
          </p:cNvPr>
          <p:cNvGraphicFramePr>
            <a:graphicFrameLocks noGrp="1"/>
          </p:cNvGraphicFramePr>
          <p:nvPr>
            <p:extLst>
              <p:ext uri="{D42A27DB-BD31-4B8C-83A1-F6EECF244321}">
                <p14:modId xmlns:p14="http://schemas.microsoft.com/office/powerpoint/2010/main" val="3071614385"/>
              </p:ext>
            </p:extLst>
          </p:nvPr>
        </p:nvGraphicFramePr>
        <p:xfrm>
          <a:off x="1706381" y="3738533"/>
          <a:ext cx="8528495" cy="175260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Subject</a:t>
                      </a:r>
                    </a:p>
                  </a:txBody>
                  <a:tcPr/>
                </a:tc>
                <a:tc>
                  <a:txBody>
                    <a:bodyPr/>
                    <a:lstStyle/>
                    <a:p>
                      <a:r>
                        <a:rPr lang="en-CH" dirty="0"/>
                        <a:t>Condition ID</a:t>
                      </a:r>
                    </a:p>
                  </a:txBody>
                  <a:tcPr/>
                </a:tc>
                <a:tc>
                  <a:txBody>
                    <a:bodyPr/>
                    <a:lstStyle/>
                    <a:p>
                      <a:r>
                        <a:rPr lang="en-CH" dirty="0"/>
                        <a:t>Presentation nr</a:t>
                      </a:r>
                    </a:p>
                  </a:txBody>
                  <a:tcPr/>
                </a:tc>
                <a:tc>
                  <a:txBody>
                    <a:bodyPr/>
                    <a:lstStyle/>
                    <a:p>
                      <a:r>
                        <a:rPr lang="en-CH" dirty="0"/>
                        <a:t>Response time (ms)</a:t>
                      </a:r>
                    </a:p>
                  </a:txBody>
                  <a:tcPr/>
                </a:tc>
                <a:tc>
                  <a:txBody>
                    <a:bodyPr/>
                    <a:lstStyle/>
                    <a:p>
                      <a:r>
                        <a:rPr lang="en-CH" dirty="0"/>
                        <a:t>Response</a:t>
                      </a:r>
                    </a:p>
                  </a:txBody>
                  <a:tcPr/>
                </a:tc>
                <a:extLst>
                  <a:ext uri="{0D108BD9-81ED-4DB2-BD59-A6C34878D82A}">
                    <a16:rowId xmlns:a16="http://schemas.microsoft.com/office/drawing/2014/main" val="2870368738"/>
                  </a:ext>
                </a:extLst>
              </a:tr>
              <a:tr h="370840">
                <a:tc>
                  <a:txBody>
                    <a:bodyPr/>
                    <a:lstStyle/>
                    <a:p>
                      <a:r>
                        <a:rPr lang="en-CH" dirty="0"/>
                        <a:t>VM</a:t>
                      </a:r>
                    </a:p>
                  </a:txBody>
                  <a:tcPr/>
                </a:tc>
                <a:tc>
                  <a:txBody>
                    <a:bodyPr/>
                    <a:lstStyle/>
                    <a:p>
                      <a:r>
                        <a:rPr lang="en-CH" dirty="0"/>
                        <a:t>732</a:t>
                      </a:r>
                    </a:p>
                  </a:txBody>
                  <a:tcPr/>
                </a:tc>
                <a:tc>
                  <a:txBody>
                    <a:bodyPr/>
                    <a:lstStyle/>
                    <a:p>
                      <a:r>
                        <a:rPr lang="en-CH" dirty="0"/>
                        <a:t>2</a:t>
                      </a:r>
                    </a:p>
                  </a:txBody>
                  <a:tcPr/>
                </a:tc>
                <a:tc>
                  <a:txBody>
                    <a:bodyPr/>
                    <a:lstStyle/>
                    <a:p>
                      <a:r>
                        <a:rPr lang="en-CH" dirty="0"/>
                        <a:t>28</a:t>
                      </a:r>
                    </a:p>
                  </a:txBody>
                  <a:tcPr/>
                </a:tc>
                <a:tc>
                  <a:txBody>
                    <a:bodyPr/>
                    <a:lstStyle/>
                    <a:p>
                      <a:r>
                        <a:rPr lang="en-CH" dirty="0"/>
                        <a:t>LEFT</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VM</a:t>
                      </a:r>
                    </a:p>
                  </a:txBody>
                  <a:tcPr/>
                </a:tc>
                <a:tc>
                  <a:txBody>
                    <a:bodyPr/>
                    <a:lstStyle/>
                    <a:p>
                      <a:r>
                        <a:rPr lang="en-CH" dirty="0"/>
                        <a:t>732</a:t>
                      </a:r>
                    </a:p>
                  </a:txBody>
                  <a:tcPr/>
                </a:tc>
                <a:tc>
                  <a:txBody>
                    <a:bodyPr/>
                    <a:lstStyle/>
                    <a:p>
                      <a:r>
                        <a:rPr lang="en-CH" dirty="0"/>
                        <a:t>3</a:t>
                      </a:r>
                    </a:p>
                  </a:txBody>
                  <a:tcPr/>
                </a:tc>
                <a:tc>
                  <a:txBody>
                    <a:bodyPr/>
                    <a:lstStyle/>
                    <a:p>
                      <a:r>
                        <a:rPr lang="en-CH" dirty="0"/>
                        <a:t>41</a:t>
                      </a:r>
                    </a:p>
                  </a:txBody>
                  <a:tcPr/>
                </a:tc>
                <a:tc>
                  <a:txBody>
                    <a:bodyPr/>
                    <a:lstStyle/>
                    <a:p>
                      <a:r>
                        <a:rPr lang="en-CH" dirty="0"/>
                        <a:t>RIGHT</a:t>
                      </a:r>
                    </a:p>
                  </a:txBody>
                  <a:tcPr/>
                </a:tc>
                <a:extLst>
                  <a:ext uri="{0D108BD9-81ED-4DB2-BD59-A6C34878D82A}">
                    <a16:rowId xmlns:a16="http://schemas.microsoft.com/office/drawing/2014/main" val="3427425730"/>
                  </a:ext>
                </a:extLst>
              </a:tr>
              <a:tr h="370840">
                <a:tc>
                  <a:txBody>
                    <a:bodyPr/>
                    <a:lstStyle/>
                    <a:p>
                      <a:r>
                        <a:rPr lang="en-CH" dirty="0"/>
                        <a:t>PB</a:t>
                      </a:r>
                    </a:p>
                  </a:txBody>
                  <a:tcPr/>
                </a:tc>
                <a:tc>
                  <a:txBody>
                    <a:bodyPr/>
                    <a:lstStyle/>
                    <a:p>
                      <a:r>
                        <a:rPr lang="en-CH" dirty="0"/>
                        <a:t>665</a:t>
                      </a:r>
                    </a:p>
                  </a:txBody>
                  <a:tcPr/>
                </a:tc>
                <a:tc>
                  <a:txBody>
                    <a:bodyPr/>
                    <a:lstStyle/>
                    <a:p>
                      <a:r>
                        <a:rPr lang="en-CH" dirty="0"/>
                        <a:t>1</a:t>
                      </a:r>
                    </a:p>
                  </a:txBody>
                  <a:tcPr/>
                </a:tc>
                <a:tc>
                  <a:txBody>
                    <a:bodyPr/>
                    <a:lstStyle/>
                    <a:p>
                      <a:r>
                        <a:rPr lang="en-CH" dirty="0"/>
                        <a:t>73</a:t>
                      </a:r>
                    </a:p>
                  </a:txBody>
                  <a:tcPr/>
                </a:tc>
                <a:tc>
                  <a:txBody>
                    <a:bodyPr/>
                    <a:lstStyle/>
                    <a:p>
                      <a:r>
                        <a:rPr lang="en-CH" dirty="0"/>
                        <a:t>LEFT</a:t>
                      </a:r>
                    </a:p>
                  </a:txBody>
                  <a:tcPr/>
                </a:tc>
                <a:extLst>
                  <a:ext uri="{0D108BD9-81ED-4DB2-BD59-A6C34878D82A}">
                    <a16:rowId xmlns:a16="http://schemas.microsoft.com/office/drawing/2014/main" val="819247753"/>
                  </a:ext>
                </a:extLst>
              </a:tr>
            </a:tbl>
          </a:graphicData>
        </a:graphic>
      </p:graphicFrame>
    </p:spTree>
    <p:extLst>
      <p:ext uri="{BB962C8B-B14F-4D97-AF65-F5344CB8AC3E}">
        <p14:creationId xmlns:p14="http://schemas.microsoft.com/office/powerpoint/2010/main" val="3043702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6C67D-7970-D245-3CF0-EA3C40E134AE}"/>
              </a:ext>
            </a:extLst>
          </p:cNvPr>
          <p:cNvSpPr>
            <a:spLocks noGrp="1"/>
          </p:cNvSpPr>
          <p:nvPr>
            <p:ph type="title"/>
          </p:nvPr>
        </p:nvSpPr>
        <p:spPr/>
        <p:txBody>
          <a:bodyPr/>
          <a:lstStyle/>
          <a:p>
            <a:r>
              <a:rPr lang="en-CH" dirty="0"/>
              <a:t>Storing tabular data</a:t>
            </a:r>
          </a:p>
        </p:txBody>
      </p:sp>
      <p:sp>
        <p:nvSpPr>
          <p:cNvPr id="3" name="Content Placeholder 2">
            <a:extLst>
              <a:ext uri="{FF2B5EF4-FFF2-40B4-BE49-F238E27FC236}">
                <a16:creationId xmlns:a16="http://schemas.microsoft.com/office/drawing/2014/main" id="{FD816A7E-2E72-D9A6-539F-32B0E4033EF1}"/>
              </a:ext>
            </a:extLst>
          </p:cNvPr>
          <p:cNvSpPr>
            <a:spLocks noGrp="1"/>
          </p:cNvSpPr>
          <p:nvPr>
            <p:ph idx="1"/>
          </p:nvPr>
        </p:nvSpPr>
        <p:spPr/>
        <p:txBody>
          <a:bodyPr/>
          <a:lstStyle/>
          <a:p>
            <a:r>
              <a:rPr lang="en-CH" dirty="0"/>
              <a:t>Python tools</a:t>
            </a:r>
          </a:p>
          <a:p>
            <a:pPr lvl="1"/>
            <a:r>
              <a:rPr lang="en-CH" dirty="0"/>
              <a:t>pandas: columnar, in-memory</a:t>
            </a:r>
          </a:p>
          <a:p>
            <a:pPr lvl="1"/>
            <a:r>
              <a:rPr lang="en-CH" dirty="0"/>
              <a:t>dask: columnar, on-disk</a:t>
            </a:r>
          </a:p>
          <a:p>
            <a:r>
              <a:rPr lang="en-CH" dirty="0"/>
              <a:t>SQL databases</a:t>
            </a:r>
          </a:p>
          <a:p>
            <a:pPr lvl="1"/>
            <a:r>
              <a:rPr lang="en-CH" dirty="0"/>
              <a:t>optimized for retrieving rows (tree data structure for index)</a:t>
            </a:r>
          </a:p>
          <a:p>
            <a:pPr lvl="1"/>
            <a:r>
              <a:rPr lang="en-CH" dirty="0"/>
              <a:t>transactional: groups of operations are either all executed, or none</a:t>
            </a:r>
          </a:p>
          <a:p>
            <a:r>
              <a:rPr lang="en-CH" dirty="0"/>
              <a:t>Columnar DBs, Spark, Hadoop</a:t>
            </a:r>
          </a:p>
          <a:p>
            <a:pPr lvl="1"/>
            <a:r>
              <a:rPr lang="en-CH" dirty="0"/>
              <a:t>optimized for operations on columns</a:t>
            </a:r>
          </a:p>
          <a:p>
            <a:pPr lvl="1"/>
            <a:r>
              <a:rPr lang="en-CH" dirty="0"/>
              <a:t>ideal for data science tasks</a:t>
            </a:r>
          </a:p>
          <a:p>
            <a:pPr lvl="1"/>
            <a:endParaRPr lang="en-CH" dirty="0"/>
          </a:p>
        </p:txBody>
      </p:sp>
      <p:sp>
        <p:nvSpPr>
          <p:cNvPr id="4" name="Date Placeholder 3">
            <a:extLst>
              <a:ext uri="{FF2B5EF4-FFF2-40B4-BE49-F238E27FC236}">
                <a16:creationId xmlns:a16="http://schemas.microsoft.com/office/drawing/2014/main" id="{BE8B3A75-190A-17A6-D048-1E6DCF33BD8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BFEBDF0-25C7-ABC5-9790-D739EBE5012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0DDB0B42-4E82-93BB-7E76-E55FBB49F2A6}"/>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extLst>
      <p:ext uri="{BB962C8B-B14F-4D97-AF65-F5344CB8AC3E}">
        <p14:creationId xmlns:p14="http://schemas.microsoft.com/office/powerpoint/2010/main" val="23284365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C8B26-AA3E-8DDB-A57D-79B4C60BB0E0}"/>
              </a:ext>
            </a:extLst>
          </p:cNvPr>
          <p:cNvSpPr>
            <a:spLocks noGrp="1"/>
          </p:cNvSpPr>
          <p:nvPr>
            <p:ph type="title"/>
          </p:nvPr>
        </p:nvSpPr>
        <p:spPr/>
        <p:txBody>
          <a:bodyPr>
            <a:normAutofit fontScale="90000"/>
          </a:bodyPr>
          <a:lstStyle/>
          <a:p>
            <a:r>
              <a:rPr lang="en-CH" dirty="0"/>
              <a:t>Beyond numpy vectorization: Split-apply-combine</a:t>
            </a:r>
          </a:p>
        </p:txBody>
      </p:sp>
      <p:sp>
        <p:nvSpPr>
          <p:cNvPr id="3" name="Content Placeholder 2">
            <a:extLst>
              <a:ext uri="{FF2B5EF4-FFF2-40B4-BE49-F238E27FC236}">
                <a16:creationId xmlns:a16="http://schemas.microsoft.com/office/drawing/2014/main" id="{A7AD826D-7398-1F2E-5316-C88A80DC583C}"/>
              </a:ext>
            </a:extLst>
          </p:cNvPr>
          <p:cNvSpPr>
            <a:spLocks noGrp="1"/>
          </p:cNvSpPr>
          <p:nvPr>
            <p:ph idx="1"/>
          </p:nvPr>
        </p:nvSpPr>
        <p:spPr/>
        <p:txBody>
          <a:bodyPr/>
          <a:lstStyle/>
          <a:p>
            <a:r>
              <a:rPr lang="en-CH" dirty="0"/>
              <a:t>Tabular data has additional needs compared to arrays. Understanding how to vectorize these operations is critical for handling them</a:t>
            </a:r>
          </a:p>
          <a:p>
            <a:r>
              <a:rPr lang="en-CH" dirty="0"/>
              <a:t>(filtering, select operations)</a:t>
            </a:r>
          </a:p>
          <a:p>
            <a:r>
              <a:rPr lang="en-CH" dirty="0"/>
              <a:t>Summary tables (</a:t>
            </a:r>
            <a:r>
              <a:rPr lang="en-CH" b="1" dirty="0"/>
              <a:t>split-apply-combine</a:t>
            </a:r>
            <a:r>
              <a:rPr lang="en-CH" dirty="0"/>
              <a:t>): number of sales per employee per month; employment rate per age group and state; etc</a:t>
            </a:r>
          </a:p>
          <a:p>
            <a:r>
              <a:rPr lang="en-CH" dirty="0"/>
              <a:t>Combine information across tables (</a:t>
            </a:r>
            <a:r>
              <a:rPr lang="en-CH" b="1" dirty="0"/>
              <a:t>merging, anti-merging</a:t>
            </a:r>
            <a:r>
              <a:rPr lang="en-CH" dirty="0"/>
              <a:t>): combine employee personal data table with sales table and employee vacations table; create a new employee table without employees whose name starts with ‘P’</a:t>
            </a:r>
          </a:p>
          <a:p>
            <a:r>
              <a:rPr lang="en-CH" dirty="0"/>
              <a:t>Window functions</a:t>
            </a:r>
          </a:p>
          <a:p>
            <a:endParaRPr lang="en-CH" dirty="0"/>
          </a:p>
          <a:p>
            <a:endParaRPr lang="en-CH" dirty="0"/>
          </a:p>
        </p:txBody>
      </p:sp>
      <p:sp>
        <p:nvSpPr>
          <p:cNvPr id="4" name="Date Placeholder 3">
            <a:extLst>
              <a:ext uri="{FF2B5EF4-FFF2-40B4-BE49-F238E27FC236}">
                <a16:creationId xmlns:a16="http://schemas.microsoft.com/office/drawing/2014/main" id="{56B68F4C-F306-1554-616F-B427B8D517A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F45D698-512D-E3C5-99DE-02F6EC0CB5D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5B014DE-4921-F4D9-2C51-DBA9A72173F4}"/>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542732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65360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75E369-8FEC-BEF6-8DFF-62758830E1C8}"/>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C1EF4CE8-3FFD-4048-8081-D114A521266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7243496-A008-A14F-0483-02671296A1E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69B7ACA-9A17-A7BE-ACDA-A5209B46EC6A}"/>
              </a:ext>
            </a:extLst>
          </p:cNvPr>
          <p:cNvSpPr>
            <a:spLocks noGrp="1"/>
          </p:cNvSpPr>
          <p:nvPr>
            <p:ph type="sldNum" sz="quarter" idx="12"/>
          </p:nvPr>
        </p:nvSpPr>
        <p:spPr/>
        <p:txBody>
          <a:bodyPr/>
          <a:lstStyle/>
          <a:p>
            <a:fld id="{EF79ADEA-B933-47CC-A4E9-04E6298B917C}" type="slidenum">
              <a:rPr lang="en-US" smtClean="0"/>
              <a:pPr/>
              <a:t>40</a:t>
            </a:fld>
            <a:endParaRPr lang="en-US"/>
          </a:p>
        </p:txBody>
      </p:sp>
      <p:pic>
        <p:nvPicPr>
          <p:cNvPr id="9" name="Picture 8">
            <a:extLst>
              <a:ext uri="{FF2B5EF4-FFF2-40B4-BE49-F238E27FC236}">
                <a16:creationId xmlns:a16="http://schemas.microsoft.com/office/drawing/2014/main" id="{0A508C72-46CC-4A66-FF65-E7F3CC78F0C5}"/>
              </a:ext>
            </a:extLst>
          </p:cNvPr>
          <p:cNvPicPr>
            <a:picLocks noChangeAspect="1"/>
          </p:cNvPicPr>
          <p:nvPr/>
        </p:nvPicPr>
        <p:blipFill rotWithShape="1">
          <a:blip r:embed="rId2"/>
          <a:srcRect t="13680" r="69427" b="39204"/>
          <a:stretch/>
        </p:blipFill>
        <p:spPr>
          <a:xfrm>
            <a:off x="838200" y="2492896"/>
            <a:ext cx="2376264" cy="2159790"/>
          </a:xfrm>
          <a:prstGeom prst="rect">
            <a:avLst/>
          </a:prstGeom>
        </p:spPr>
      </p:pic>
      <p:pic>
        <p:nvPicPr>
          <p:cNvPr id="10" name="Picture 9">
            <a:extLst>
              <a:ext uri="{FF2B5EF4-FFF2-40B4-BE49-F238E27FC236}">
                <a16:creationId xmlns:a16="http://schemas.microsoft.com/office/drawing/2014/main" id="{3D262E93-86C3-B4ED-621C-22C76B70EC62}"/>
              </a:ext>
            </a:extLst>
          </p:cNvPr>
          <p:cNvPicPr>
            <a:picLocks noChangeAspect="1"/>
          </p:cNvPicPr>
          <p:nvPr/>
        </p:nvPicPr>
        <p:blipFill rotWithShape="1">
          <a:blip r:embed="rId2"/>
          <a:srcRect l="68053" b="23211"/>
          <a:stretch/>
        </p:blipFill>
        <p:spPr>
          <a:xfrm>
            <a:off x="4406202" y="1668996"/>
            <a:ext cx="2483024" cy="3520008"/>
          </a:xfrm>
          <a:prstGeom prst="rect">
            <a:avLst/>
          </a:prstGeom>
        </p:spPr>
      </p:pic>
      <p:graphicFrame>
        <p:nvGraphicFramePr>
          <p:cNvPr id="11" name="Table 10">
            <a:extLst>
              <a:ext uri="{FF2B5EF4-FFF2-40B4-BE49-F238E27FC236}">
                <a16:creationId xmlns:a16="http://schemas.microsoft.com/office/drawing/2014/main" id="{F2EC8907-C3DC-F620-BA2B-A7BE871B30C2}"/>
              </a:ext>
            </a:extLst>
          </p:cNvPr>
          <p:cNvGraphicFramePr>
            <a:graphicFrameLocks noGrp="1"/>
          </p:cNvGraphicFramePr>
          <p:nvPr>
            <p:extLst>
              <p:ext uri="{D42A27DB-BD31-4B8C-83A1-F6EECF244321}">
                <p14:modId xmlns:p14="http://schemas.microsoft.com/office/powerpoint/2010/main" val="1607499614"/>
              </p:ext>
            </p:extLst>
          </p:nvPr>
        </p:nvGraphicFramePr>
        <p:xfrm>
          <a:off x="8222456" y="2636912"/>
          <a:ext cx="1759744" cy="2268296"/>
        </p:xfrm>
        <a:graphic>
          <a:graphicData uri="http://schemas.openxmlformats.org/drawingml/2006/table">
            <a:tbl>
              <a:tblPr firstRow="1" bandRow="1">
                <a:tableStyleId>{5C22544A-7EE6-4342-B048-85BDC9FD1C3A}</a:tableStyleId>
              </a:tblPr>
              <a:tblGrid>
                <a:gridCol w="879872">
                  <a:extLst>
                    <a:ext uri="{9D8B030D-6E8A-4147-A177-3AD203B41FA5}">
                      <a16:colId xmlns:a16="http://schemas.microsoft.com/office/drawing/2014/main" val="1930533533"/>
                    </a:ext>
                  </a:extLst>
                </a:gridCol>
                <a:gridCol w="879872">
                  <a:extLst>
                    <a:ext uri="{9D8B030D-6E8A-4147-A177-3AD203B41FA5}">
                      <a16:colId xmlns:a16="http://schemas.microsoft.com/office/drawing/2014/main" val="1039683024"/>
                    </a:ext>
                  </a:extLst>
                </a:gridCol>
              </a:tblGrid>
              <a:tr h="567074">
                <a:tc>
                  <a:txBody>
                    <a:bodyPr/>
                    <a:lstStyle/>
                    <a:p>
                      <a:r>
                        <a:rPr lang="en-CH" dirty="0"/>
                        <a:t>age</a:t>
                      </a:r>
                    </a:p>
                  </a:txBody>
                  <a:tcPr/>
                </a:tc>
                <a:tc>
                  <a:txBody>
                    <a:bodyPr/>
                    <a:lstStyle/>
                    <a:p>
                      <a:r>
                        <a:rPr lang="en-CH" dirty="0"/>
                        <a:t>count</a:t>
                      </a:r>
                    </a:p>
                  </a:txBody>
                  <a:tcPr/>
                </a:tc>
                <a:extLst>
                  <a:ext uri="{0D108BD9-81ED-4DB2-BD59-A6C34878D82A}">
                    <a16:rowId xmlns:a16="http://schemas.microsoft.com/office/drawing/2014/main" val="1045503678"/>
                  </a:ext>
                </a:extLst>
              </a:tr>
              <a:tr h="567074">
                <a:tc>
                  <a:txBody>
                    <a:bodyPr/>
                    <a:lstStyle/>
                    <a:p>
                      <a:r>
                        <a:rPr lang="en-CH" dirty="0"/>
                        <a:t>13</a:t>
                      </a:r>
                    </a:p>
                  </a:txBody>
                  <a:tcPr/>
                </a:tc>
                <a:tc>
                  <a:txBody>
                    <a:bodyPr/>
                    <a:lstStyle/>
                    <a:p>
                      <a:r>
                        <a:rPr lang="en-CH" dirty="0"/>
                        <a:t>3</a:t>
                      </a:r>
                    </a:p>
                  </a:txBody>
                  <a:tcPr/>
                </a:tc>
                <a:extLst>
                  <a:ext uri="{0D108BD9-81ED-4DB2-BD59-A6C34878D82A}">
                    <a16:rowId xmlns:a16="http://schemas.microsoft.com/office/drawing/2014/main" val="2984634883"/>
                  </a:ext>
                </a:extLst>
              </a:tr>
              <a:tr h="567074">
                <a:tc>
                  <a:txBody>
                    <a:bodyPr/>
                    <a:lstStyle/>
                    <a:p>
                      <a:r>
                        <a:rPr lang="en-CH" dirty="0"/>
                        <a:t>14</a:t>
                      </a:r>
                    </a:p>
                  </a:txBody>
                  <a:tcPr/>
                </a:tc>
                <a:tc>
                  <a:txBody>
                    <a:bodyPr/>
                    <a:lstStyle/>
                    <a:p>
                      <a:r>
                        <a:rPr lang="en-CH" dirty="0"/>
                        <a:t>2</a:t>
                      </a:r>
                    </a:p>
                  </a:txBody>
                  <a:tcPr/>
                </a:tc>
                <a:extLst>
                  <a:ext uri="{0D108BD9-81ED-4DB2-BD59-A6C34878D82A}">
                    <a16:rowId xmlns:a16="http://schemas.microsoft.com/office/drawing/2014/main" val="1125792142"/>
                  </a:ext>
                </a:extLst>
              </a:tr>
              <a:tr h="567074">
                <a:tc>
                  <a:txBody>
                    <a:bodyPr/>
                    <a:lstStyle/>
                    <a:p>
                      <a:r>
                        <a:rPr lang="en-CH" dirty="0"/>
                        <a:t>15</a:t>
                      </a:r>
                    </a:p>
                  </a:txBody>
                  <a:tcPr/>
                </a:tc>
                <a:tc>
                  <a:txBody>
                    <a:bodyPr/>
                    <a:lstStyle/>
                    <a:p>
                      <a:r>
                        <a:rPr lang="en-CH" dirty="0"/>
                        <a:t>2</a:t>
                      </a:r>
                    </a:p>
                  </a:txBody>
                  <a:tcPr/>
                </a:tc>
                <a:extLst>
                  <a:ext uri="{0D108BD9-81ED-4DB2-BD59-A6C34878D82A}">
                    <a16:rowId xmlns:a16="http://schemas.microsoft.com/office/drawing/2014/main" val="921649468"/>
                  </a:ext>
                </a:extLst>
              </a:tr>
            </a:tbl>
          </a:graphicData>
        </a:graphic>
      </p:graphicFrame>
      <p:sp>
        <p:nvSpPr>
          <p:cNvPr id="14" name="TextBox 13">
            <a:extLst>
              <a:ext uri="{FF2B5EF4-FFF2-40B4-BE49-F238E27FC236}">
                <a16:creationId xmlns:a16="http://schemas.microsoft.com/office/drawing/2014/main" id="{DACC3958-655B-EEE8-903C-ED70EE870179}"/>
              </a:ext>
            </a:extLst>
          </p:cNvPr>
          <p:cNvSpPr txBox="1"/>
          <p:nvPr/>
        </p:nvSpPr>
        <p:spPr>
          <a:xfrm>
            <a:off x="4583832" y="1845425"/>
            <a:ext cx="2088232" cy="369332"/>
          </a:xfrm>
          <a:prstGeom prst="rect">
            <a:avLst/>
          </a:prstGeom>
          <a:solidFill>
            <a:schemeClr val="bg1"/>
          </a:solidFill>
        </p:spPr>
        <p:txBody>
          <a:bodyPr wrap="square" rtlCol="0">
            <a:spAutoFit/>
          </a:bodyPr>
          <a:lstStyle/>
          <a:p>
            <a:r>
              <a:rPr lang="en-CH" dirty="0"/>
              <a:t>.groupby(‘age’)</a:t>
            </a:r>
          </a:p>
        </p:txBody>
      </p:sp>
      <p:sp>
        <p:nvSpPr>
          <p:cNvPr id="15" name="TextBox 14">
            <a:extLst>
              <a:ext uri="{FF2B5EF4-FFF2-40B4-BE49-F238E27FC236}">
                <a16:creationId xmlns:a16="http://schemas.microsoft.com/office/drawing/2014/main" id="{A5770863-C5F2-7953-F2E2-A0914CEC5747}"/>
              </a:ext>
            </a:extLst>
          </p:cNvPr>
          <p:cNvSpPr txBox="1"/>
          <p:nvPr/>
        </p:nvSpPr>
        <p:spPr>
          <a:xfrm>
            <a:off x="8217575" y="1823235"/>
            <a:ext cx="3523265" cy="369332"/>
          </a:xfrm>
          <a:prstGeom prst="rect">
            <a:avLst/>
          </a:prstGeom>
          <a:solidFill>
            <a:schemeClr val="bg1"/>
          </a:solidFill>
        </p:spPr>
        <p:txBody>
          <a:bodyPr wrap="square" rtlCol="0">
            <a:spAutoFit/>
          </a:bodyPr>
          <a:lstStyle/>
          <a:p>
            <a:r>
              <a:rPr lang="en-CH" dirty="0"/>
              <a:t>[‘name’].nunique()</a:t>
            </a:r>
          </a:p>
        </p:txBody>
      </p:sp>
      <p:sp>
        <p:nvSpPr>
          <p:cNvPr id="16" name="TextBox 15">
            <a:extLst>
              <a:ext uri="{FF2B5EF4-FFF2-40B4-BE49-F238E27FC236}">
                <a16:creationId xmlns:a16="http://schemas.microsoft.com/office/drawing/2014/main" id="{3ED8B480-814C-F383-DD23-F23ED4CD3606}"/>
              </a:ext>
            </a:extLst>
          </p:cNvPr>
          <p:cNvSpPr txBox="1"/>
          <p:nvPr/>
        </p:nvSpPr>
        <p:spPr>
          <a:xfrm>
            <a:off x="1577577" y="1844824"/>
            <a:ext cx="2088232" cy="369332"/>
          </a:xfrm>
          <a:prstGeom prst="rect">
            <a:avLst/>
          </a:prstGeom>
          <a:solidFill>
            <a:schemeClr val="bg1"/>
          </a:solidFill>
        </p:spPr>
        <p:txBody>
          <a:bodyPr wrap="square" rtlCol="0">
            <a:spAutoFit/>
          </a:bodyPr>
          <a:lstStyle/>
          <a:p>
            <a:r>
              <a:rPr lang="en-CH" dirty="0"/>
              <a:t>students</a:t>
            </a:r>
          </a:p>
        </p:txBody>
      </p:sp>
    </p:spTree>
    <p:extLst>
      <p:ext uri="{BB962C8B-B14F-4D97-AF65-F5344CB8AC3E}">
        <p14:creationId xmlns:p14="http://schemas.microsoft.com/office/powerpoint/2010/main" val="42643715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D542-45C2-55BF-08CC-464DB5B58EEB}"/>
              </a:ext>
            </a:extLst>
          </p:cNvPr>
          <p:cNvSpPr>
            <a:spLocks noGrp="1"/>
          </p:cNvSpPr>
          <p:nvPr>
            <p:ph type="title"/>
          </p:nvPr>
        </p:nvSpPr>
        <p:spPr/>
        <p:txBody>
          <a:bodyPr/>
          <a:lstStyle/>
          <a:p>
            <a:r>
              <a:rPr lang="en-CH" dirty="0"/>
              <a:t>Data organization</a:t>
            </a:r>
          </a:p>
        </p:txBody>
      </p:sp>
      <p:sp>
        <p:nvSpPr>
          <p:cNvPr id="3" name="Content Placeholder 2">
            <a:extLst>
              <a:ext uri="{FF2B5EF4-FFF2-40B4-BE49-F238E27FC236}">
                <a16:creationId xmlns:a16="http://schemas.microsoft.com/office/drawing/2014/main" id="{6FCFB1B7-3EB4-E6EE-6FE2-F424074BD3B8}"/>
              </a:ext>
            </a:extLst>
          </p:cNvPr>
          <p:cNvSpPr>
            <a:spLocks noGrp="1"/>
          </p:cNvSpPr>
          <p:nvPr>
            <p:ph idx="1"/>
          </p:nvPr>
        </p:nvSpPr>
        <p:spPr/>
        <p:txBody>
          <a:bodyPr/>
          <a:lstStyle/>
          <a:p>
            <a:r>
              <a:rPr lang="en-CH" dirty="0"/>
              <a:t>Do this part after showing all the pivots, melt etc.</a:t>
            </a:r>
          </a:p>
          <a:p>
            <a:pPr lvl="1"/>
            <a:r>
              <a:rPr lang="en-CH" dirty="0"/>
              <a:t>do all exercises before with tidy data, then do the last exercise with untidy data -&gt; why was this one so difficult??</a:t>
            </a:r>
          </a:p>
          <a:p>
            <a:r>
              <a:rPr lang="en-CH" dirty="0"/>
              <a:t>Data organization concepts:</a:t>
            </a:r>
          </a:p>
          <a:p>
            <a:pPr lvl="1"/>
            <a:r>
              <a:rPr lang="en-CH" dirty="0"/>
              <a:t>tidy data</a:t>
            </a:r>
          </a:p>
          <a:p>
            <a:pPr lvl="1"/>
            <a:r>
              <a:rPr lang="en-CH" dirty="0"/>
              <a:t>normalized data (star organization)</a:t>
            </a:r>
          </a:p>
          <a:p>
            <a:pPr lvl="1"/>
            <a:r>
              <a:rPr lang="en-CH" dirty="0"/>
              <a:t>data science friendly data (denormalized)</a:t>
            </a:r>
          </a:p>
        </p:txBody>
      </p:sp>
      <p:sp>
        <p:nvSpPr>
          <p:cNvPr id="4" name="Date Placeholder 3">
            <a:extLst>
              <a:ext uri="{FF2B5EF4-FFF2-40B4-BE49-F238E27FC236}">
                <a16:creationId xmlns:a16="http://schemas.microsoft.com/office/drawing/2014/main" id="{8C653FBB-9A01-758D-99A7-B9B306E226B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951A6D8-D70E-161D-E840-21DEC4D20C8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E4753EC-1930-A6CE-8DE7-7D6A2FE8CC41}"/>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23605351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18756-3F6D-5D5B-BAC9-371CAEE3DDE5}"/>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2DF83A5-BE00-2932-F5A1-F13B4747EBC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806ADB98-C4A4-D4E7-6C46-EEDC2D20213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C9C185-3749-AB42-E3A3-B3C1246060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8AACB29-6E0C-3776-9243-08AA121FD947}"/>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10246585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FEC5CD-E532-64CD-EF9A-FF5B440E8B7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E89FFE-A2FD-E435-80DE-4A345D1EE3A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2AF34ACD-455D-78E5-8528-9C43BFB85028}"/>
              </a:ext>
            </a:extLst>
          </p:cNvPr>
          <p:cNvSpPr>
            <a:spLocks noGrp="1"/>
          </p:cNvSpPr>
          <p:nvPr>
            <p:ph type="sldNum" sz="quarter" idx="12"/>
          </p:nvPr>
        </p:nvSpPr>
        <p:spPr/>
        <p:txBody>
          <a:bodyPr/>
          <a:lstStyle/>
          <a:p>
            <a:fld id="{EF79ADEA-B933-47CC-A4E9-04E6298B917C}" type="slidenum">
              <a:rPr lang="en-US" smtClean="0"/>
              <a:pPr/>
              <a:t>43</a:t>
            </a:fld>
            <a:endParaRPr lang="en-US"/>
          </a:p>
        </p:txBody>
      </p:sp>
      <p:pic>
        <p:nvPicPr>
          <p:cNvPr id="1026" name="Picture 2" descr="The Data Warehouse Toolkit">
            <a:extLst>
              <a:ext uri="{FF2B5EF4-FFF2-40B4-BE49-F238E27FC236}">
                <a16:creationId xmlns:a16="http://schemas.microsoft.com/office/drawing/2014/main" id="{B41BDB9D-AC9B-82B6-3FDF-0B67A984A3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052736"/>
            <a:ext cx="3919765"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437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44</a:t>
            </a:fld>
            <a:endParaRPr lang="en-US"/>
          </a:p>
        </p:txBody>
      </p:sp>
    </p:spTree>
    <p:extLst>
      <p:ext uri="{BB962C8B-B14F-4D97-AF65-F5344CB8AC3E}">
        <p14:creationId xmlns:p14="http://schemas.microsoft.com/office/powerpoint/2010/main" val="32116362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45</a:t>
            </a:fld>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925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46</a:t>
            </a:fld>
            <a:endParaRPr lang="en-US"/>
          </a:p>
        </p:txBody>
      </p:sp>
    </p:spTree>
    <p:extLst>
      <p:ext uri="{BB962C8B-B14F-4D97-AF65-F5344CB8AC3E}">
        <p14:creationId xmlns:p14="http://schemas.microsoft.com/office/powerpoint/2010/main" val="8228170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47</a:t>
            </a:fld>
            <a:endParaRPr lang="en-US"/>
          </a:p>
        </p:txBody>
      </p:sp>
    </p:spTree>
    <p:extLst>
      <p:ext uri="{BB962C8B-B14F-4D97-AF65-F5344CB8AC3E}">
        <p14:creationId xmlns:p14="http://schemas.microsoft.com/office/powerpoint/2010/main" val="29450429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48</a:t>
            </a:fld>
            <a:endParaRPr lang="en-US"/>
          </a:p>
        </p:txBody>
      </p:sp>
    </p:spTree>
    <p:extLst>
      <p:ext uri="{BB962C8B-B14F-4D97-AF65-F5344CB8AC3E}">
        <p14:creationId xmlns:p14="http://schemas.microsoft.com/office/powerpoint/2010/main" val="13286406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a:t>
            </a:r>
          </a:p>
          <a:p>
            <a:r>
              <a:rPr lang="en-CH" dirty="0"/>
              <a:t>set</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a:t>priority </a:t>
            </a:r>
            <a:r>
              <a:rPr lang="en-CH" dirty="0"/>
              <a:t>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1069953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Rectangle 6">
            <a:extLst>
              <a:ext uri="{FF2B5EF4-FFF2-40B4-BE49-F238E27FC236}">
                <a16:creationId xmlns:a16="http://schemas.microsoft.com/office/drawing/2014/main" id="{AE02F96E-D93C-3B56-FDE3-875C03DE6753}"/>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4074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28341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7</a:t>
            </a:fld>
            <a:endParaRPr lang="en-US"/>
          </a:p>
        </p:txBody>
      </p:sp>
    </p:spTree>
    <p:extLst>
      <p:ext uri="{BB962C8B-B14F-4D97-AF65-F5344CB8AC3E}">
        <p14:creationId xmlns:p14="http://schemas.microsoft.com/office/powerpoint/2010/main" val="406199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Tou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9</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96303</TotalTime>
  <Words>3783</Words>
  <Application>Microsoft Macintosh PowerPoint</Application>
  <PresentationFormat>Widescreen</PresentationFormat>
  <Paragraphs>590</Paragraphs>
  <Slides>49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-apple-system</vt:lpstr>
      <vt:lpstr>Arial</vt:lpstr>
      <vt:lpstr>Calibri</vt:lpstr>
      <vt:lpstr>Calibri Light</vt:lpstr>
      <vt:lpstr>Consolas</vt:lpstr>
      <vt:lpstr>SegoeUI</vt:lpstr>
      <vt:lpstr>Office Theme</vt:lpstr>
      <vt:lpstr>Data class outline</vt:lpstr>
      <vt:lpstr>Goals (will be removed)</vt:lpstr>
      <vt:lpstr>PowerPoint Presentation</vt:lpstr>
      <vt:lpstr>Data types</vt:lpstr>
      <vt:lpstr>All the data structures</vt:lpstr>
      <vt:lpstr>Data structures</vt:lpstr>
      <vt:lpstr>PowerPoint Presentation</vt:lpstr>
      <vt:lpstr>What are data structures?</vt:lpstr>
      <vt:lpstr>What problems do you encounter with data?</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content draft</vt:lpstr>
      <vt:lpstr>PowerPoint Presentation</vt:lpstr>
      <vt:lpstr>NumPy – huh, yeah – what’s it good for?</vt:lpstr>
      <vt:lpstr>Array: an N-dim grid of homogenous data</vt:lpstr>
      <vt:lpstr>Strength 1: Memory organization</vt:lpstr>
      <vt:lpstr>Strength 2: Fast vectorized operations</vt:lpstr>
      <vt:lpstr>PowerPoint Presentation</vt:lpstr>
      <vt:lpstr>PowerPoint Presentation</vt:lpstr>
      <vt:lpstr>PowerPoint Presentation</vt:lpstr>
      <vt:lpstr>TABULAR DATA</vt:lpstr>
      <vt:lpstr>Tabular data</vt:lpstr>
      <vt:lpstr>Tabular data, the most common data format on the planet!</vt:lpstr>
      <vt:lpstr>What is tabular data?</vt:lpstr>
      <vt:lpstr>Storing tabular data</vt:lpstr>
      <vt:lpstr>Beyond numpy vectorization: Split-apply-combine</vt:lpstr>
      <vt:lpstr>PowerPoint Presentation</vt:lpstr>
      <vt:lpstr>Data organization</vt:lpstr>
      <vt:lpstr>PowerPoint Presentation</vt:lpstr>
      <vt:lpstr>PowerPoint Presentation</vt:lpstr>
      <vt:lpstr>Thank you!</vt:lpstr>
      <vt:lpstr>PowerPoint Presentation</vt:lpstr>
      <vt:lpstr>Lists</vt:lpstr>
      <vt:lpstr>PowerPoint Presentation</vt:lpstr>
      <vt:lpstr>Dictionaries (“hashmap”)</vt:lpstr>
      <vt:lpstr>All the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1221</cp:revision>
  <cp:lastPrinted>2017-08-28T05:46:03Z</cp:lastPrinted>
  <dcterms:created xsi:type="dcterms:W3CDTF">2010-10-01T16:09:12Z</dcterms:created>
  <dcterms:modified xsi:type="dcterms:W3CDTF">2024-08-07T13:58:40Z</dcterms:modified>
</cp:coreProperties>
</file>

<file path=docProps/thumbnail.jpeg>
</file>